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4"/>
  </p:notesMasterIdLst>
  <p:handoutMasterIdLst>
    <p:handoutMasterId r:id="rId85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9" r:id="rId15"/>
    <p:sldId id="290" r:id="rId16"/>
    <p:sldId id="292" r:id="rId17"/>
    <p:sldId id="293" r:id="rId18"/>
    <p:sldId id="294" r:id="rId19"/>
    <p:sldId id="298" r:id="rId20"/>
    <p:sldId id="297" r:id="rId21"/>
    <p:sldId id="299" r:id="rId22"/>
    <p:sldId id="295" r:id="rId23"/>
    <p:sldId id="302" r:id="rId24"/>
    <p:sldId id="303" r:id="rId25"/>
    <p:sldId id="331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325" r:id="rId38"/>
    <p:sldId id="270" r:id="rId39"/>
    <p:sldId id="271" r:id="rId40"/>
    <p:sldId id="272" r:id="rId41"/>
    <p:sldId id="274" r:id="rId42"/>
    <p:sldId id="279" r:id="rId43"/>
    <p:sldId id="280" r:id="rId44"/>
    <p:sldId id="275" r:id="rId45"/>
    <p:sldId id="326" r:id="rId46"/>
    <p:sldId id="327" r:id="rId47"/>
    <p:sldId id="328" r:id="rId48"/>
    <p:sldId id="276" r:id="rId49"/>
    <p:sldId id="329" r:id="rId50"/>
    <p:sldId id="277" r:id="rId51"/>
    <p:sldId id="333" r:id="rId52"/>
    <p:sldId id="306" r:id="rId53"/>
    <p:sldId id="307" r:id="rId54"/>
    <p:sldId id="259" r:id="rId55"/>
    <p:sldId id="309" r:id="rId56"/>
    <p:sldId id="336" r:id="rId57"/>
    <p:sldId id="338" r:id="rId58"/>
    <p:sldId id="339" r:id="rId59"/>
    <p:sldId id="340" r:id="rId60"/>
    <p:sldId id="341" r:id="rId61"/>
    <p:sldId id="342" r:id="rId62"/>
    <p:sldId id="313" r:id="rId63"/>
    <p:sldId id="330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15" r:id="rId72"/>
    <p:sldId id="323" r:id="rId73"/>
    <p:sldId id="310" r:id="rId74"/>
    <p:sldId id="324" r:id="rId75"/>
    <p:sldId id="334" r:id="rId76"/>
    <p:sldId id="311" r:id="rId77"/>
    <p:sldId id="343" r:id="rId78"/>
    <p:sldId id="332" r:id="rId79"/>
    <p:sldId id="312" r:id="rId80"/>
    <p:sldId id="344" r:id="rId81"/>
    <p:sldId id="261" r:id="rId82"/>
    <p:sldId id="335" r:id="rId8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36"/>
            <p14:sldId id="338"/>
            <p14:sldId id="339"/>
            <p14:sldId id="340"/>
            <p14:sldId id="341"/>
            <p14:sldId id="342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34"/>
            <p14:sldId id="311"/>
          </p14:sldIdLst>
        </p14:section>
        <p14:section name="Outro" id="{B4067A92-2F57-0A46-B06C-D704CA0C2A5D}">
          <p14:sldIdLst>
            <p14:sldId id="343"/>
            <p14:sldId id="332"/>
            <p14:sldId id="312"/>
            <p14:sldId id="344"/>
            <p14:sldId id="261"/>
            <p14:sldId id="33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50" d="100"/>
          <a:sy n="150" d="100"/>
        </p:scale>
        <p:origin x="-115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handoutMaster" Target="handoutMasters/handoutMaster1.xml"/><Relationship Id="rId86" Type="http://schemas.openxmlformats.org/officeDocument/2006/relationships/printerSettings" Target="printerSettings/printerSettings1.bin"/><Relationship Id="rId87" Type="http://schemas.openxmlformats.org/officeDocument/2006/relationships/presProps" Target="presProps.xml"/><Relationship Id="rId88" Type="http://schemas.openxmlformats.org/officeDocument/2006/relationships/viewProps" Target="viewProps.xml"/><Relationship Id="rId8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72349" y="5761764"/>
            <a:ext cx="1473527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  <a:endParaRPr lang="en-US" dirty="0" smtClean="0"/>
          </a:p>
          <a:p>
            <a:pPr lvl="1"/>
            <a:r>
              <a:rPr lang="en-US" u="sng" dirty="0" smtClean="0"/>
              <a:t>built </a:t>
            </a:r>
            <a:r>
              <a:rPr lang="en-US" u="sng" dirty="0" smtClean="0"/>
              <a:t>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equential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oncurrent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>
                <a:solidFill>
                  <a:srgbClr val="FF7800"/>
                </a:solidFill>
                <a:latin typeface="SourceCodePro-Regular"/>
              </a:rPr>
              <a:t>g</a:t>
            </a:r>
            <a:r>
              <a:rPr lang="en-US" dirty="0" smtClean="0">
                <a:solidFill>
                  <a:srgbClr val="FF7800"/>
                </a:solidFill>
                <a:latin typeface="SourceCodePro-Regular"/>
              </a:rPr>
              <a:t>o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43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 smtClean="0"/>
              <a:t>first-class value (i.e. handled as a primitive)</a:t>
            </a:r>
            <a:endParaRPr lang="en-US" dirty="0"/>
          </a:p>
          <a:p>
            <a:pPr lvl="1"/>
            <a:r>
              <a:rPr lang="en-US" dirty="0"/>
              <a:t>t</a:t>
            </a:r>
            <a:r>
              <a:rPr lang="en-US" dirty="0" smtClean="0"/>
              <a:t>hread-safe communication mechanism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uffered / </a:t>
            </a:r>
            <a:r>
              <a:rPr lang="en-US" dirty="0" err="1" smtClean="0"/>
              <a:t>unbuffered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10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reate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: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95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end data to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&lt;- 5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7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etrieve data from channel</a:t>
            </a:r>
            <a:endParaRPr lang="en-US" dirty="0" smtClean="0"/>
          </a:p>
          <a:p>
            <a:pPr marL="457200" lvl="1" indent="0" algn="ctr">
              <a:buNone/>
            </a:pPr>
            <a:endParaRPr lang="en-US" dirty="0" smtClean="0">
              <a:solidFill>
                <a:prstClr val="black"/>
              </a:solidFill>
              <a:latin typeface="SourceCodePro-Regular"/>
            </a:endParaRPr>
          </a:p>
          <a:p>
            <a:pPr marL="457200" lvl="1" indent="0" algn="ctr">
              <a:buNone/>
            </a:pPr>
            <a:r>
              <a:rPr lang="en-US" dirty="0">
                <a:solidFill>
                  <a:prstClr val="black"/>
                </a:solidFill>
                <a:latin typeface="SourceCodePro-Regular"/>
              </a:rPr>
              <a:t>v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alue :=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 err="1" smtClean="0">
                <a:latin typeface="SourceCodePro-Regular"/>
              </a:rPr>
              <a:t>chan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12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Go Concurrency</a:t>
            </a:r>
          </a:p>
          <a:p>
            <a:pPr lvl="1"/>
            <a:r>
              <a:rPr lang="en-US" dirty="0" smtClean="0"/>
              <a:t>Implementation of pipeline pattern very “natural”</a:t>
            </a:r>
          </a:p>
          <a:p>
            <a:pPr lvl="1"/>
            <a:r>
              <a:rPr lang="en-US" dirty="0" smtClean="0"/>
              <a:t>But other concurrency patterns work great too:</a:t>
            </a:r>
          </a:p>
          <a:p>
            <a:pPr lvl="2"/>
            <a:r>
              <a:rPr lang="en-US" dirty="0" smtClean="0"/>
              <a:t>Actors</a:t>
            </a:r>
          </a:p>
          <a:p>
            <a:pPr lvl="2"/>
            <a:r>
              <a:rPr lang="en-US" dirty="0" smtClean="0"/>
              <a:t>Fork/Join</a:t>
            </a:r>
          </a:p>
          <a:p>
            <a:pPr lvl="2"/>
            <a:r>
              <a:rPr lang="en-US" dirty="0" smtClean="0"/>
              <a:t>Master/Worker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55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15" y="1600200"/>
            <a:ext cx="863537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Maximizing </a:t>
            </a:r>
            <a:r>
              <a:rPr lang="en-US" dirty="0" smtClean="0"/>
              <a:t>throughput for current subsystems</a:t>
            </a:r>
          </a:p>
          <a:p>
            <a:pPr lvl="1"/>
            <a:r>
              <a:rPr lang="en-US" dirty="0" smtClean="0"/>
              <a:t>Pipeline Pattern and </a:t>
            </a:r>
            <a:r>
              <a:rPr lang="en-US" dirty="0" smtClean="0"/>
              <a:t>SIMD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79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235" y="1417638"/>
            <a:ext cx="7785098" cy="545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09537" y="1600200"/>
            <a:ext cx="4842934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Processing pipeline distributed to multiple cores</a:t>
            </a:r>
          </a:p>
          <a:p>
            <a:r>
              <a:rPr lang="en-US" sz="2800" dirty="0" smtClean="0"/>
              <a:t>Some stages use SIMD</a:t>
            </a:r>
          </a:p>
          <a:p>
            <a:r>
              <a:rPr lang="en-US" sz="2800" dirty="0" smtClean="0"/>
              <a:t>Go Runtime schedules the go-routines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80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40" y="2535242"/>
            <a:ext cx="4559327" cy="319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7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FAUST Project (2013). FAUST - </a:t>
            </a:r>
            <a:r>
              <a:rPr lang="en-US" sz="1200" dirty="0" err="1">
                <a:latin typeface="NimbusSanL"/>
              </a:rPr>
              <a:t>Fahrerassistenz</a:t>
            </a:r>
            <a:r>
              <a:rPr lang="en-US" sz="1200" dirty="0">
                <a:latin typeface="NimbusSanL"/>
              </a:rPr>
              <a:t> und </a:t>
            </a:r>
            <a:r>
              <a:rPr lang="en-US" sz="1200" dirty="0" err="1">
                <a:latin typeface="NimbusSanL"/>
              </a:rPr>
              <a:t>autonome</a:t>
            </a:r>
            <a:r>
              <a:rPr lang="en-US" sz="1200" dirty="0">
                <a:latin typeface="NimbusSanL"/>
              </a:rPr>
              <a:t> </a:t>
            </a:r>
            <a:r>
              <a:rPr lang="en-US" sz="1200" dirty="0" err="1">
                <a:latin typeface="NimbusSanL"/>
              </a:rPr>
              <a:t>Systeme</a:t>
            </a:r>
            <a:r>
              <a:rPr lang="en-US" sz="1200" dirty="0">
                <a:latin typeface="NimbusSanL"/>
              </a:rPr>
              <a:t>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faust.informatik.haw-hamburg.de</a:t>
            </a:r>
            <a:r>
              <a:rPr lang="en-US" sz="1200" dirty="0">
                <a:latin typeface="CMTT10"/>
              </a:rPr>
              <a:t> </a:t>
            </a:r>
            <a:r>
              <a:rPr lang="en-US" sz="1200" dirty="0">
                <a:latin typeface="NimbusSanL"/>
              </a:rPr>
              <a:t>(last accessed: 2013-05-07)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Kejariwal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Veidenbaum</a:t>
            </a:r>
            <a:r>
              <a:rPr lang="en-US" sz="1200" dirty="0">
                <a:latin typeface="NimbusSanL"/>
              </a:rPr>
              <a:t>, A. V., </a:t>
            </a:r>
            <a:r>
              <a:rPr lang="en-US" sz="1200" dirty="0" err="1">
                <a:latin typeface="NimbusSanL"/>
              </a:rPr>
              <a:t>Nicolau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Girkar</a:t>
            </a:r>
            <a:r>
              <a:rPr lang="en-US" sz="1200" dirty="0">
                <a:latin typeface="NimbusSanL"/>
              </a:rPr>
              <a:t>, M., </a:t>
            </a:r>
            <a:r>
              <a:rPr lang="en-US" sz="1200" dirty="0" err="1">
                <a:latin typeface="NimbusSanL"/>
              </a:rPr>
              <a:t>Tian</a:t>
            </a:r>
            <a:r>
              <a:rPr lang="en-US" sz="1200" dirty="0">
                <a:latin typeface="NimbusSanL"/>
              </a:rPr>
              <a:t>, X. and Saito, H. (2009). On the exploitation of loop-level parallelism in embedded applications, </a:t>
            </a:r>
            <a:r>
              <a:rPr lang="en-US" sz="1200" i="1" dirty="0">
                <a:latin typeface="NimbusSanL"/>
              </a:rPr>
              <a:t>ACM </a:t>
            </a:r>
            <a:r>
              <a:rPr lang="en-US" sz="1200" i="1" dirty="0" err="1">
                <a:latin typeface="NimbusSanL"/>
              </a:rPr>
              <a:t>Transac</a:t>
            </a:r>
            <a:r>
              <a:rPr lang="en-US" sz="1200" i="1" dirty="0">
                <a:latin typeface="NimbusSanL"/>
              </a:rPr>
              <a:t>- </a:t>
            </a:r>
            <a:r>
              <a:rPr lang="en-US" sz="1200" i="1" dirty="0" err="1">
                <a:latin typeface="NimbusSanL"/>
              </a:rPr>
              <a:t>tions</a:t>
            </a:r>
            <a:r>
              <a:rPr lang="en-US" sz="1200" i="1" dirty="0">
                <a:latin typeface="NimbusSanL"/>
              </a:rPr>
              <a:t> on Embedded Computing Systems </a:t>
            </a:r>
            <a:r>
              <a:rPr lang="en-US" sz="1200" b="1" dirty="0">
                <a:latin typeface="NimbusSanL"/>
              </a:rPr>
              <a:t>8</a:t>
            </a:r>
            <a:r>
              <a:rPr lang="en-US" sz="1200" dirty="0">
                <a:latin typeface="NimbusSanL"/>
              </a:rPr>
              <a:t>(2): 1–34. ISSN: 15399087.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portal.acm.org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=1457255.1457257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Mattson, T. G., Sanders, B. A. and </a:t>
            </a:r>
            <a:r>
              <a:rPr lang="en-US" sz="1200" dirty="0" err="1">
                <a:latin typeface="NimbusSanL"/>
              </a:rPr>
              <a:t>Massingill</a:t>
            </a:r>
            <a:r>
              <a:rPr lang="en-US" sz="1200" dirty="0">
                <a:latin typeface="NimbusSanL"/>
              </a:rPr>
              <a:t>, B. L. (2010). </a:t>
            </a:r>
            <a:r>
              <a:rPr lang="en-US" sz="1200" i="1" dirty="0">
                <a:latin typeface="NimbusSanL"/>
              </a:rPr>
              <a:t>Patterns for Parallel Pro- </a:t>
            </a:r>
            <a:r>
              <a:rPr lang="en-US" sz="1200" i="1" dirty="0" err="1">
                <a:latin typeface="NimbusSanL"/>
              </a:rPr>
              <a:t>gramming</a:t>
            </a:r>
            <a:r>
              <a:rPr lang="en-US" sz="1200" dirty="0">
                <a:latin typeface="NimbusSanL"/>
              </a:rPr>
              <a:t>, 6th </a:t>
            </a:r>
            <a:r>
              <a:rPr lang="en-US" sz="1200" dirty="0" err="1">
                <a:latin typeface="NimbusSanL"/>
              </a:rPr>
              <a:t>edn</a:t>
            </a:r>
            <a:r>
              <a:rPr lang="en-US" sz="1200" dirty="0">
                <a:latin typeface="NimbusSanL"/>
              </a:rPr>
              <a:t>, Addison-Wesley, Westford, Massachusetts. ISBN: 0-321-22811- 1.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Pike, R. (2012). Go at Google, </a:t>
            </a:r>
            <a:r>
              <a:rPr lang="en-US" sz="1200" i="1" dirty="0">
                <a:latin typeface="NimbusSanL"/>
              </a:rPr>
              <a:t>Proceedings of the 3rd annual conference on Systems, programming, and applications: software for humanity - SPLASH ’12 </a:t>
            </a:r>
            <a:r>
              <a:rPr lang="en-US" sz="1200" dirty="0">
                <a:latin typeface="NimbusSanL"/>
              </a:rPr>
              <a:t>p. 5</a:t>
            </a:r>
            <a:r>
              <a:rPr lang="en-US" sz="1200" dirty="0" smtClean="0">
                <a:latin typeface="NimbusSanL"/>
              </a:rPr>
              <a:t>.</a:t>
            </a:r>
            <a:r>
              <a:rPr lang="en-US" sz="1200" dirty="0">
                <a:latin typeface="NimbusSanL"/>
              </a:rPr>
              <a:t/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dl.acm.org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=2384716.2384720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Preud’Homme</a:t>
            </a:r>
            <a:r>
              <a:rPr lang="en-US" sz="1200" dirty="0">
                <a:latin typeface="NimbusSanL"/>
              </a:rPr>
              <a:t>, T., </a:t>
            </a:r>
            <a:r>
              <a:rPr lang="en-US" sz="1200" dirty="0" err="1">
                <a:latin typeface="NimbusSanL"/>
              </a:rPr>
              <a:t>Sopena</a:t>
            </a:r>
            <a:r>
              <a:rPr lang="en-US" sz="1200" dirty="0">
                <a:latin typeface="NimbusSanL"/>
              </a:rPr>
              <a:t>, J., Thomas, G. and </a:t>
            </a:r>
            <a:r>
              <a:rPr lang="en-US" sz="1200" dirty="0" err="1">
                <a:latin typeface="NimbusSanL"/>
              </a:rPr>
              <a:t>Folliot</a:t>
            </a:r>
            <a:r>
              <a:rPr lang="en-US" sz="1200" dirty="0">
                <a:latin typeface="NimbusSanL"/>
              </a:rPr>
              <a:t>, B. (2012). An Improvement of </a:t>
            </a:r>
            <a:r>
              <a:rPr lang="en-US" sz="1200" dirty="0" err="1">
                <a:latin typeface="NimbusSanL"/>
              </a:rPr>
              <a:t>OpenMP</a:t>
            </a:r>
            <a:r>
              <a:rPr lang="en-US" sz="1200" dirty="0">
                <a:latin typeface="NimbusSanL"/>
              </a:rPr>
              <a:t> Pipeline Parallelism with the </a:t>
            </a:r>
            <a:r>
              <a:rPr lang="en-US" sz="1200" dirty="0" err="1">
                <a:latin typeface="NimbusSanL"/>
              </a:rPr>
              <a:t>BatchQueue</a:t>
            </a:r>
            <a:r>
              <a:rPr lang="en-US" sz="1200" dirty="0">
                <a:latin typeface="NimbusSanL"/>
              </a:rPr>
              <a:t> Algorithm, </a:t>
            </a:r>
            <a:r>
              <a:rPr lang="en-US" sz="1200" i="1" dirty="0">
                <a:latin typeface="NimbusSanL"/>
              </a:rPr>
              <a:t>2012 IEEE 18th International Conference on Parallel and Distributed Systems </a:t>
            </a:r>
            <a:r>
              <a:rPr lang="en-US" sz="1200" dirty="0">
                <a:latin typeface="NimbusSanL"/>
              </a:rPr>
              <a:t>(</a:t>
            </a:r>
            <a:r>
              <a:rPr lang="en-US" sz="1200" dirty="0" err="1">
                <a:latin typeface="NimbusSanL"/>
              </a:rPr>
              <a:t>i</a:t>
            </a:r>
            <a:r>
              <a:rPr lang="en-US" sz="1200" dirty="0">
                <a:latin typeface="NimbusSanL"/>
              </a:rPr>
              <a:t>): 348–355.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ieeexplore.ieee.org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lpdocs</a:t>
            </a:r>
            <a:r>
              <a:rPr lang="en-US" sz="1200" dirty="0">
                <a:latin typeface="CMTT10"/>
              </a:rPr>
              <a:t>/epic03/</a:t>
            </a:r>
            <a:r>
              <a:rPr lang="en-US" sz="1200" dirty="0" err="1">
                <a:latin typeface="CMTT10"/>
              </a:rPr>
              <a:t>wrapper.htm?arnumber</a:t>
            </a:r>
            <a:r>
              <a:rPr lang="en-US" sz="1200" dirty="0">
                <a:latin typeface="CMTT10"/>
              </a:rPr>
              <a:t>= 6413677 </a:t>
            </a:r>
            <a:endParaRPr lang="en-US" sz="1200" dirty="0"/>
          </a:p>
          <a:p>
            <a:pPr marL="0" indent="0">
              <a:buNone/>
            </a:pPr>
            <a:endParaRPr lang="en-US" sz="1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37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3419</TotalTime>
  <Words>1499</Words>
  <Application>Microsoft Macintosh PowerPoint</Application>
  <PresentationFormat>On-screen Show (4:3)</PresentationFormat>
  <Paragraphs>404</Paragraphs>
  <Slides>82</Slides>
  <Notes>5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3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Big Picture</vt:lpstr>
      <vt:lpstr>The Big Picture</vt:lpstr>
      <vt:lpstr>The End</vt:lpstr>
      <vt:lpstr>References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265</cp:revision>
  <cp:lastPrinted>2013-05-28T09:30:00Z</cp:lastPrinted>
  <dcterms:created xsi:type="dcterms:W3CDTF">2013-05-22T13:33:12Z</dcterms:created>
  <dcterms:modified xsi:type="dcterms:W3CDTF">2013-06-03T17:49:30Z</dcterms:modified>
</cp:coreProperties>
</file>